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325" r:id="rId6"/>
    <p:sldId id="326" r:id="rId7"/>
    <p:sldId id="327" r:id="rId8"/>
    <p:sldId id="328" r:id="rId9"/>
    <p:sldId id="260" r:id="rId10"/>
    <p:sldId id="329" r:id="rId11"/>
    <p:sldId id="330" r:id="rId12"/>
    <p:sldId id="331" r:id="rId13"/>
    <p:sldId id="332" r:id="rId14"/>
    <p:sldId id="334" r:id="rId15"/>
    <p:sldId id="333" r:id="rId16"/>
    <p:sldId id="335" r:id="rId17"/>
    <p:sldId id="261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264" r:id="rId26"/>
    <p:sldId id="343" r:id="rId27"/>
    <p:sldId id="344" r:id="rId28"/>
    <p:sldId id="345" r:id="rId29"/>
    <p:sldId id="346" r:id="rId30"/>
    <p:sldId id="323" r:id="rId31"/>
    <p:sldId id="324" r:id="rId32"/>
    <p:sldId id="262" r:id="rId33"/>
    <p:sldId id="263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Corbel" panose="020B0503020204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E2FF"/>
    <a:srgbClr val="FFEEA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38" y="8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f40a446e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f40a446e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af40a446e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f40a44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f40a446e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f40a446e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40a446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40a446e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f40a446e9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40a446e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40a446e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f40a446e9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f40a446e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f40a446e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f40a446e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40a446e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40a446e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40a446e9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40a446e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40a446e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f40a446e9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89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f40a446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f40a446e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f40a446e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ICCV.2017.629" TargetMode="External"/><Relationship Id="rId3" Type="http://schemas.openxmlformats.org/officeDocument/2006/relationships/hyperlink" Target="https://doi.org/10.1017/CBO9781139058452" TargetMode="External"/><Relationship Id="rId7" Type="http://schemas.openxmlformats.org/officeDocument/2006/relationships/hyperlink" Target="https://doi.org/10.1109/ICCV.2017.24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2507/daaam.scibook.2010.27" TargetMode="External"/><Relationship Id="rId5" Type="http://schemas.openxmlformats.org/officeDocument/2006/relationships/hyperlink" Target="https://doi.org/10.1109/CVPR.2019.00453" TargetMode="External"/><Relationship Id="rId4" Type="http://schemas.openxmlformats.org/officeDocument/2006/relationships/hyperlink" Target="http://arxiv.org/abs/1511.06434" TargetMode="External"/><Relationship Id="rId9" Type="http://schemas.openxmlformats.org/officeDocument/2006/relationships/hyperlink" Target="https://doi.org/10.1109/CVPR.2016.27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5C0B5A-5123-4077-A088-93AA889A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 (VAE)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169137-79C7-4ED2-B1B9-931B10872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A VAE (</a:t>
            </a:r>
            <a:r>
              <a:rPr lang="en-US" dirty="0" err="1"/>
              <a:t>Kingma</a:t>
            </a:r>
            <a:r>
              <a:rPr lang="en-US" dirty="0"/>
              <a:t> et.al., 2014) is a special type of autoencoder: </a:t>
            </a:r>
          </a:p>
          <a:p>
            <a:r>
              <a:rPr lang="en-US" dirty="0"/>
              <a:t>Aims to reconstruct the input</a:t>
            </a:r>
          </a:p>
          <a:p>
            <a:r>
              <a:rPr lang="en-US" dirty="0"/>
              <a:t>Low-dimensional representation is not a value, but a distribution</a:t>
            </a:r>
          </a:p>
          <a:p>
            <a:r>
              <a:rPr lang="en-US" dirty="0"/>
              <a:t>Forward propagation requires sampling from this distribution (reparameterization)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53AF0A8-19E9-4390-B7DB-706657876F20}"/>
              </a:ext>
            </a:extLst>
          </p:cNvPr>
          <p:cNvGrpSpPr/>
          <p:nvPr/>
        </p:nvGrpSpPr>
        <p:grpSpPr>
          <a:xfrm>
            <a:off x="6096000" y="2856680"/>
            <a:ext cx="5257800" cy="2564009"/>
            <a:chOff x="3050148" y="3377771"/>
            <a:chExt cx="6091704" cy="297066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31B72E6-E4F8-4E5C-8404-7A540D62BD82}"/>
                </a:ext>
              </a:extLst>
            </p:cNvPr>
            <p:cNvGrpSpPr/>
            <p:nvPr/>
          </p:nvGrpSpPr>
          <p:grpSpPr>
            <a:xfrm>
              <a:off x="3050148" y="3429000"/>
              <a:ext cx="6091704" cy="2919440"/>
              <a:chOff x="3050148" y="3429000"/>
              <a:chExt cx="6091704" cy="2919440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B8989E3-2E0B-4574-B347-239D77562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5788" r="17792"/>
              <a:stretch/>
            </p:blipFill>
            <p:spPr>
              <a:xfrm>
                <a:off x="3050148" y="3429000"/>
                <a:ext cx="6091704" cy="2919440"/>
              </a:xfrm>
              <a:prstGeom prst="rect">
                <a:avLst/>
              </a:prstGeom>
            </p:spPr>
          </p:pic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007C88F-A4E9-4936-81EE-2893405B9AAD}"/>
                  </a:ext>
                </a:extLst>
              </p:cNvPr>
              <p:cNvSpPr/>
              <p:nvPr/>
            </p:nvSpPr>
            <p:spPr>
              <a:xfrm>
                <a:off x="5831683" y="4169567"/>
                <a:ext cx="164306" cy="164306"/>
              </a:xfrm>
              <a:prstGeom prst="ellipse">
                <a:avLst/>
              </a:prstGeom>
              <a:solidFill>
                <a:srgbClr val="FFEE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893A26D-5463-4A79-A2B2-AAD5F1B27F36}"/>
                  </a:ext>
                </a:extLst>
              </p:cNvPr>
              <p:cNvSpPr/>
              <p:nvPr/>
            </p:nvSpPr>
            <p:spPr>
              <a:xfrm>
                <a:off x="5810252" y="5517355"/>
                <a:ext cx="164306" cy="164306"/>
              </a:xfrm>
              <a:prstGeom prst="ellipse">
                <a:avLst/>
              </a:prstGeom>
              <a:solidFill>
                <a:srgbClr val="A9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37040C4-0E0D-4471-98A8-A4B10BA86102}"/>
                    </a:ext>
                  </a:extLst>
                </p:cNvPr>
                <p:cNvSpPr/>
                <p:nvPr/>
              </p:nvSpPr>
              <p:spPr>
                <a:xfrm>
                  <a:off x="5641358" y="3377771"/>
                  <a:ext cx="590530" cy="427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37040C4-0E0D-4471-98A8-A4B10BA861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58" y="3377771"/>
                  <a:ext cx="590530" cy="427909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2A12937-0726-4CE3-9A03-F84F6923480A}"/>
                    </a:ext>
                  </a:extLst>
                </p:cNvPr>
                <p:cNvSpPr/>
                <p:nvPr/>
              </p:nvSpPr>
              <p:spPr>
                <a:xfrm>
                  <a:off x="5619926" y="5911776"/>
                  <a:ext cx="588672" cy="427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2A12937-0726-4CE3-9A03-F84F69234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926" y="5911776"/>
                  <a:ext cx="588672" cy="4279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871A819-D374-4843-B839-F33292AAD7FA}"/>
                    </a:ext>
                  </a:extLst>
                </p:cNvPr>
                <p:cNvSpPr/>
                <p:nvPr/>
              </p:nvSpPr>
              <p:spPr>
                <a:xfrm>
                  <a:off x="6262514" y="5711722"/>
                  <a:ext cx="1959170" cy="427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871A819-D374-4843-B839-F33292AAD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14" y="5711722"/>
                  <a:ext cx="1959170" cy="427909"/>
                </a:xfrm>
                <a:prstGeom prst="rect">
                  <a:avLst/>
                </a:prstGeom>
                <a:blipFill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597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5C0B5A-5123-4077-A088-93AA889A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0169137-79C7-4ED2-B1B9-931B108729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VAE loss function: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0169137-79C7-4ED2-B1B9-931B10872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83C13-5BFF-41E9-88DF-FB7A8D4C8F15}"/>
              </a:ext>
            </a:extLst>
          </p:cNvPr>
          <p:cNvGrpSpPr/>
          <p:nvPr/>
        </p:nvGrpSpPr>
        <p:grpSpPr>
          <a:xfrm>
            <a:off x="3050148" y="3377771"/>
            <a:ext cx="6091704" cy="2970669"/>
            <a:chOff x="3050148" y="3377771"/>
            <a:chExt cx="6091704" cy="2970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A8D908-6BD1-4631-8215-302C70933D84}"/>
                </a:ext>
              </a:extLst>
            </p:cNvPr>
            <p:cNvGrpSpPr/>
            <p:nvPr/>
          </p:nvGrpSpPr>
          <p:grpSpPr>
            <a:xfrm>
              <a:off x="3050148" y="3429000"/>
              <a:ext cx="6091704" cy="2919440"/>
              <a:chOff x="3050148" y="3429000"/>
              <a:chExt cx="6091704" cy="291944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2EA9D36-CB37-45A1-8DC4-D65A0EFBF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788" r="17792"/>
              <a:stretch/>
            </p:blipFill>
            <p:spPr>
              <a:xfrm>
                <a:off x="3050148" y="3429000"/>
                <a:ext cx="6091704" cy="291944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5E9BC5C-1FC0-4631-A4E4-09A4016100E1}"/>
                  </a:ext>
                </a:extLst>
              </p:cNvPr>
              <p:cNvSpPr/>
              <p:nvPr/>
            </p:nvSpPr>
            <p:spPr>
              <a:xfrm>
                <a:off x="5831683" y="4169567"/>
                <a:ext cx="164306" cy="164306"/>
              </a:xfrm>
              <a:prstGeom prst="ellipse">
                <a:avLst/>
              </a:prstGeom>
              <a:solidFill>
                <a:srgbClr val="FFEE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B48CCC-7786-469A-ACFA-6A9EAC80C4F5}"/>
                  </a:ext>
                </a:extLst>
              </p:cNvPr>
              <p:cNvSpPr/>
              <p:nvPr/>
            </p:nvSpPr>
            <p:spPr>
              <a:xfrm>
                <a:off x="5810252" y="5517355"/>
                <a:ext cx="164306" cy="164306"/>
              </a:xfrm>
              <a:prstGeom prst="ellipse">
                <a:avLst/>
              </a:prstGeom>
              <a:solidFill>
                <a:srgbClr val="A9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958F48F-A071-4E82-BA32-2CA7172A26BD}"/>
                    </a:ext>
                  </a:extLst>
                </p:cNvPr>
                <p:cNvSpPr/>
                <p:nvPr/>
              </p:nvSpPr>
              <p:spPr>
                <a:xfrm>
                  <a:off x="5641358" y="3377771"/>
                  <a:ext cx="5449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958F48F-A071-4E82-BA32-2CA7172A26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58" y="3377771"/>
                  <a:ext cx="544956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ABF1DB-FDD4-418F-B9E0-5A3473B6F9CA}"/>
                    </a:ext>
                  </a:extLst>
                </p:cNvPr>
                <p:cNvSpPr/>
                <p:nvPr/>
              </p:nvSpPr>
              <p:spPr>
                <a:xfrm>
                  <a:off x="5619927" y="5911776"/>
                  <a:ext cx="54335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ABF1DB-FDD4-418F-B9E0-5A3473B6F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927" y="5911776"/>
                  <a:ext cx="543354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DADF24-2F65-41CE-888E-3C757F4C16F8}"/>
                    </a:ext>
                  </a:extLst>
                </p:cNvPr>
                <p:cNvSpPr/>
                <p:nvPr/>
              </p:nvSpPr>
              <p:spPr>
                <a:xfrm>
                  <a:off x="6262514" y="5711721"/>
                  <a:ext cx="18531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DADF24-2F65-41CE-888E-3C757F4C1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14" y="5711721"/>
                  <a:ext cx="185313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303A5D-3E9C-4926-9A0C-57DA834C9F16}"/>
                  </a:ext>
                </a:extLst>
              </p:cNvPr>
              <p:cNvSpPr/>
              <p:nvPr/>
            </p:nvSpPr>
            <p:spPr>
              <a:xfrm>
                <a:off x="3234751" y="5884569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303A5D-3E9C-4926-9A0C-57DA834C9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51" y="5884569"/>
                <a:ext cx="39921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4FEBFD-CD92-4BD5-9D9D-DEAAE1EAFCBD}"/>
                  </a:ext>
                </a:extLst>
              </p:cNvPr>
              <p:cNvSpPr/>
              <p:nvPr/>
            </p:nvSpPr>
            <p:spPr>
              <a:xfrm>
                <a:off x="8446957" y="5884569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4FEBFD-CD92-4BD5-9D9D-DEAAE1EAF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957" y="5884569"/>
                <a:ext cx="402674" cy="400110"/>
              </a:xfrm>
              <a:prstGeom prst="rect">
                <a:avLst/>
              </a:prstGeom>
              <a:blipFill>
                <a:blip r:embed="rId8"/>
                <a:stretch>
                  <a:fillRect t="-4545" r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08CBC4-79A3-41B6-842F-D2C418F47D7C}"/>
                  </a:ext>
                </a:extLst>
              </p:cNvPr>
              <p:cNvSpPr txBox="1"/>
              <p:nvPr/>
            </p:nvSpPr>
            <p:spPr>
              <a:xfrm>
                <a:off x="1285725" y="4519388"/>
                <a:ext cx="13168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08CBC4-79A3-41B6-842F-D2C418F4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725" y="4519388"/>
                <a:ext cx="1316899" cy="369332"/>
              </a:xfrm>
              <a:prstGeom prst="rect">
                <a:avLst/>
              </a:prstGeom>
              <a:blipFill>
                <a:blip r:embed="rId9"/>
                <a:stretch>
                  <a:fillRect l="-14352" t="-24590" r="-6019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28FC58-CED2-4A57-9E0E-F1BF24D74240}"/>
                  </a:ext>
                </a:extLst>
              </p:cNvPr>
              <p:cNvSpPr txBox="1"/>
              <p:nvPr/>
            </p:nvSpPr>
            <p:spPr>
              <a:xfrm>
                <a:off x="9589376" y="4519388"/>
                <a:ext cx="13635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Decoder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28FC58-CED2-4A57-9E0E-F1BF24D74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376" y="4519388"/>
                <a:ext cx="1363578" cy="369332"/>
              </a:xfrm>
              <a:prstGeom prst="rect">
                <a:avLst/>
              </a:prstGeom>
              <a:blipFill>
                <a:blip r:embed="rId10"/>
                <a:stretch>
                  <a:fillRect l="-13393" t="-24590" r="-625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31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98DE-851E-44E7-A465-466CD401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90B835-2EB5-4C21-BD86-A6289E88DE4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Kullback </a:t>
                </a:r>
                <a:r>
                  <a:rPr lang="en-US" sz="2400" dirty="0" err="1"/>
                  <a:t>Leibler</a:t>
                </a:r>
                <a:r>
                  <a:rPr lang="en-US" sz="2400" dirty="0"/>
                  <a:t> divergence: “distance” metric between distributions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iff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≰</m:t>
                    </m:r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5080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90B835-2EB5-4C21-BD86-A6289E88D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43FB7-E3E8-4BA1-B01F-9B3ADCC72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46DB85-25BE-4DB8-845B-4A30B11055DD}"/>
              </a:ext>
            </a:extLst>
          </p:cNvPr>
          <p:cNvGrpSpPr/>
          <p:nvPr/>
        </p:nvGrpSpPr>
        <p:grpSpPr>
          <a:xfrm>
            <a:off x="6807466" y="1146576"/>
            <a:ext cx="3606268" cy="5209774"/>
            <a:chOff x="7313410" y="923926"/>
            <a:chExt cx="3606268" cy="52097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82BB93-3285-4436-828B-7D01803AD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410" y="3429000"/>
              <a:ext cx="3606268" cy="2704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6C9052-81D3-41B1-AD39-FCC62DCDF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410" y="923926"/>
              <a:ext cx="3606268" cy="27047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C711A9-E65D-409C-A1B9-2A8CC78DFE99}"/>
                  </a:ext>
                </a:extLst>
              </p:cNvPr>
              <p:cNvSpPr/>
              <p:nvPr/>
            </p:nvSpPr>
            <p:spPr>
              <a:xfrm>
                <a:off x="10119007" y="2314260"/>
                <a:ext cx="1529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High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value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C711A9-E65D-409C-A1B9-2A8CC78DF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007" y="2314260"/>
                <a:ext cx="1529521" cy="369332"/>
              </a:xfrm>
              <a:prstGeom prst="rect">
                <a:avLst/>
              </a:prstGeom>
              <a:blipFill>
                <a:blip r:embed="rId5"/>
                <a:stretch>
                  <a:fillRect l="-3586" t="-10000" r="-31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D56339-D4ED-4B6F-BC49-9062CB7A375F}"/>
                  </a:ext>
                </a:extLst>
              </p:cNvPr>
              <p:cNvSpPr/>
              <p:nvPr/>
            </p:nvSpPr>
            <p:spPr>
              <a:xfrm>
                <a:off x="10140647" y="4819334"/>
                <a:ext cx="1486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Low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value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D56339-D4ED-4B6F-BC49-9062CB7A3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647" y="4819334"/>
                <a:ext cx="1486241" cy="369332"/>
              </a:xfrm>
              <a:prstGeom prst="rect">
                <a:avLst/>
              </a:prstGeom>
              <a:blipFill>
                <a:blip r:embed="rId6"/>
                <a:stretch>
                  <a:fillRect l="-3279" t="-10000" r="-36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71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5C0B5A-5123-4077-A088-93AA889A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0169137-79C7-4ED2-B1B9-931B108729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VAE loss function: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0169137-79C7-4ED2-B1B9-931B10872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83C13-5BFF-41E9-88DF-FB7A8D4C8F15}"/>
              </a:ext>
            </a:extLst>
          </p:cNvPr>
          <p:cNvGrpSpPr/>
          <p:nvPr/>
        </p:nvGrpSpPr>
        <p:grpSpPr>
          <a:xfrm>
            <a:off x="1600200" y="3377771"/>
            <a:ext cx="9144000" cy="2970669"/>
            <a:chOff x="1600200" y="3377771"/>
            <a:chExt cx="9144000" cy="29706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BA8D908-6BD1-4631-8215-302C70933D84}"/>
                </a:ext>
              </a:extLst>
            </p:cNvPr>
            <p:cNvGrpSpPr/>
            <p:nvPr/>
          </p:nvGrpSpPr>
          <p:grpSpPr>
            <a:xfrm>
              <a:off x="1600200" y="3429000"/>
              <a:ext cx="9144000" cy="2919440"/>
              <a:chOff x="1600200" y="3429000"/>
              <a:chExt cx="9144000" cy="291944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2EA9D36-CB37-45A1-8DC4-D65A0EFBFE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23" r="322"/>
              <a:stretch/>
            </p:blipFill>
            <p:spPr>
              <a:xfrm>
                <a:off x="1600200" y="3429000"/>
                <a:ext cx="9144000" cy="2919440"/>
              </a:xfrm>
              <a:prstGeom prst="rect">
                <a:avLst/>
              </a:prstGeom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5E9BC5C-1FC0-4631-A4E4-09A4016100E1}"/>
                  </a:ext>
                </a:extLst>
              </p:cNvPr>
              <p:cNvSpPr/>
              <p:nvPr/>
            </p:nvSpPr>
            <p:spPr>
              <a:xfrm>
                <a:off x="5831683" y="4169567"/>
                <a:ext cx="164306" cy="164306"/>
              </a:xfrm>
              <a:prstGeom prst="ellipse">
                <a:avLst/>
              </a:prstGeom>
              <a:solidFill>
                <a:srgbClr val="FFEE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B48CCC-7786-469A-ACFA-6A9EAC80C4F5}"/>
                  </a:ext>
                </a:extLst>
              </p:cNvPr>
              <p:cNvSpPr/>
              <p:nvPr/>
            </p:nvSpPr>
            <p:spPr>
              <a:xfrm>
                <a:off x="5810252" y="5517355"/>
                <a:ext cx="164306" cy="164306"/>
              </a:xfrm>
              <a:prstGeom prst="ellipse">
                <a:avLst/>
              </a:prstGeom>
              <a:solidFill>
                <a:srgbClr val="A9E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958F48F-A071-4E82-BA32-2CA7172A26BD}"/>
                    </a:ext>
                  </a:extLst>
                </p:cNvPr>
                <p:cNvSpPr/>
                <p:nvPr/>
              </p:nvSpPr>
              <p:spPr>
                <a:xfrm>
                  <a:off x="5641358" y="3377771"/>
                  <a:ext cx="5449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958F48F-A071-4E82-BA32-2CA7172A26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58" y="3377771"/>
                  <a:ext cx="544956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ABF1DB-FDD4-418F-B9E0-5A3473B6F9CA}"/>
                    </a:ext>
                  </a:extLst>
                </p:cNvPr>
                <p:cNvSpPr/>
                <p:nvPr/>
              </p:nvSpPr>
              <p:spPr>
                <a:xfrm>
                  <a:off x="5619927" y="5911776"/>
                  <a:ext cx="54335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8ABF1DB-FDD4-418F-B9E0-5A3473B6F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927" y="5911776"/>
                  <a:ext cx="543354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DADF24-2F65-41CE-888E-3C757F4C16F8}"/>
                    </a:ext>
                  </a:extLst>
                </p:cNvPr>
                <p:cNvSpPr/>
                <p:nvPr/>
              </p:nvSpPr>
              <p:spPr>
                <a:xfrm>
                  <a:off x="6262514" y="5711721"/>
                  <a:ext cx="18531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4DADF24-2F65-41CE-888E-3C757F4C1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14" y="5711721"/>
                  <a:ext cx="185313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B2B2A9-BB53-4930-9377-8F20D1ADAABB}"/>
              </a:ext>
            </a:extLst>
          </p:cNvPr>
          <p:cNvSpPr txBox="1"/>
          <p:nvPr/>
        </p:nvSpPr>
        <p:spPr>
          <a:xfrm>
            <a:off x="3619362" y="2814455"/>
            <a:ext cx="2190890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Aims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to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reconstruct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the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86936-D949-483A-8229-AFCCD0F59537}"/>
              </a:ext>
            </a:extLst>
          </p:cNvPr>
          <p:cNvSpPr txBox="1"/>
          <p:nvPr/>
        </p:nvSpPr>
        <p:spPr>
          <a:xfrm>
            <a:off x="6296169" y="2812930"/>
            <a:ext cx="2743056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Aims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to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map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the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latent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distribution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to</a:t>
            </a:r>
            <a:r>
              <a:rPr lang="nl-BE" sz="1800" dirty="0">
                <a:solidFill>
                  <a:schemeClr val="tx1"/>
                </a:solidFill>
                <a:latin typeface="Corbel" panose="020B0503020204020204" pitchFamily="34" charset="0"/>
              </a:rPr>
              <a:t> a </a:t>
            </a:r>
            <a:r>
              <a:rPr lang="nl-BE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Gaussian</a:t>
            </a:r>
            <a:endParaRPr lang="nl-BE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9D7C1D-C0A4-4264-A89C-385D20CBAC2B}"/>
                  </a:ext>
                </a:extLst>
              </p:cNvPr>
              <p:cNvSpPr/>
              <p:nvPr/>
            </p:nvSpPr>
            <p:spPr>
              <a:xfrm>
                <a:off x="3234751" y="5884569"/>
                <a:ext cx="399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9D7C1D-C0A4-4264-A89C-385D20CBA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751" y="5884569"/>
                <a:ext cx="39921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63E7138-EF6E-4576-953E-CC449C4F220D}"/>
                  </a:ext>
                </a:extLst>
              </p:cNvPr>
              <p:cNvSpPr/>
              <p:nvPr/>
            </p:nvSpPr>
            <p:spPr>
              <a:xfrm>
                <a:off x="8446957" y="5884569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63E7138-EF6E-4576-953E-CC449C4F2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957" y="5884569"/>
                <a:ext cx="402674" cy="400110"/>
              </a:xfrm>
              <a:prstGeom prst="rect">
                <a:avLst/>
              </a:prstGeom>
              <a:blipFill>
                <a:blip r:embed="rId8"/>
                <a:stretch>
                  <a:fillRect t="-4545" r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74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020E-093D-4F76-97BF-C814A29B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6C60C-A922-4736-8E3A-F1193827B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Sample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67FD1-42BE-42FB-B11B-72A2C5E65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182DA8-B97E-49AA-8E31-9FAE7C109038}"/>
              </a:ext>
            </a:extLst>
          </p:cNvPr>
          <p:cNvGrpSpPr/>
          <p:nvPr/>
        </p:nvGrpSpPr>
        <p:grpSpPr>
          <a:xfrm>
            <a:off x="2118603" y="2493781"/>
            <a:ext cx="7954793" cy="3773361"/>
            <a:chOff x="1996603" y="2737303"/>
            <a:chExt cx="7122875" cy="33787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0DFF58-0D87-4A7E-8AEF-7726E6C8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603" y="2737303"/>
              <a:ext cx="3378740" cy="33787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ECBCEF-EBBB-48DC-B687-CAB6FE4B6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0738" y="2737303"/>
              <a:ext cx="3378740" cy="33787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677DF3-07E9-4A07-A498-245D40C8C69E}"/>
              </a:ext>
            </a:extLst>
          </p:cNvPr>
          <p:cNvSpPr txBox="1"/>
          <p:nvPr/>
        </p:nvSpPr>
        <p:spPr>
          <a:xfrm>
            <a:off x="3185186" y="6265038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CelebA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32074-2AA6-4D36-88DD-F3043E9C6718}"/>
              </a:ext>
            </a:extLst>
          </p:cNvPr>
          <p:cNvSpPr txBox="1"/>
          <p:nvPr/>
        </p:nvSpPr>
        <p:spPr>
          <a:xfrm>
            <a:off x="7324140" y="6262935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1520945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020E-093D-4F76-97BF-C814A29B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A6C60C-A922-4736-8E3A-F1193827B65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Sample generation: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Sample from the latent distribution: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Decode the sample to the data space: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A6C60C-A922-4736-8E3A-F1193827B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624" r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67FD1-42BE-42FB-B11B-72A2C5E65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93AC6F-5975-4E7B-9D25-4A6A585E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28" y="1789907"/>
            <a:ext cx="4467223" cy="44672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CB51948-A8CF-48ED-83F2-6C8892D02D9B}"/>
              </a:ext>
            </a:extLst>
          </p:cNvPr>
          <p:cNvGrpSpPr/>
          <p:nvPr/>
        </p:nvGrpSpPr>
        <p:grpSpPr>
          <a:xfrm>
            <a:off x="1492691" y="4409279"/>
            <a:ext cx="4315934" cy="1706764"/>
            <a:chOff x="753389" y="4531458"/>
            <a:chExt cx="4315934" cy="17067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2FE1F3C-F454-4048-828C-2EBDABE9B772}"/>
                    </a:ext>
                  </a:extLst>
                </p:cNvPr>
                <p:cNvSpPr/>
                <p:nvPr/>
              </p:nvSpPr>
              <p:spPr>
                <a:xfrm>
                  <a:off x="753389" y="4531458"/>
                  <a:ext cx="2795362" cy="1706764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2FE1F3C-F454-4048-828C-2EBDABE9B7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89" y="4531458"/>
                  <a:ext cx="2795362" cy="170676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0">
                  <a:solidFill>
                    <a:schemeClr val="accent3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9F986B-EEA9-46A3-BE79-D3FB998A99D2}"/>
                    </a:ext>
                  </a:extLst>
                </p:cNvPr>
                <p:cNvSpPr txBox="1"/>
                <p:nvPr/>
              </p:nvSpPr>
              <p:spPr>
                <a:xfrm>
                  <a:off x="4249405" y="5554722"/>
                  <a:ext cx="306174" cy="5170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nl-BE" sz="2800" b="1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9F986B-EEA9-46A3-BE79-D3FB998A9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405" y="5554722"/>
                  <a:ext cx="306174" cy="5170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C65B9CE-68E7-40A2-8A35-4A7C872704A6}"/>
                </a:ext>
              </a:extLst>
            </p:cNvPr>
            <p:cNvCxnSpPr>
              <a:cxnSpLocks/>
            </p:cNvCxnSpPr>
            <p:nvPr/>
          </p:nvCxnSpPr>
          <p:spPr>
            <a:xfrm>
              <a:off x="3015302" y="5301574"/>
              <a:ext cx="1236477" cy="531693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E71F49-7D44-4C4A-B15F-53100E6B9428}"/>
                </a:ext>
              </a:extLst>
            </p:cNvPr>
            <p:cNvSpPr txBox="1"/>
            <p:nvPr/>
          </p:nvSpPr>
          <p:spPr>
            <a:xfrm>
              <a:off x="3603857" y="5063360"/>
              <a:ext cx="1465466" cy="511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500" b="1" dirty="0">
                  <a:solidFill>
                    <a:schemeClr val="tx1"/>
                  </a:solidFill>
                </a:rPr>
                <a:t>Decoder</a:t>
              </a:r>
              <a:endParaRPr lang="nl-BE" sz="25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44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BDDA-F4A7-46D4-B306-C7160AB2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ECBB332-740A-4FF9-A196-D2C4AC2811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Interpolation between samples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’: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Encode the samples to the latent space:</a:t>
                </a:r>
              </a:p>
              <a:p>
                <a:pPr marL="508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800" b="1" dirty="0">
                  <a:ea typeface="Cambria Math" panose="02040503050406030204" pitchFamily="18" charset="0"/>
                </a:endParaRPr>
              </a:p>
              <a:p>
                <a:pPr marL="508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Interpolate in the latent space:  </a:t>
                </a:r>
              </a:p>
              <a:p>
                <a:pPr marL="508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sz="1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sz="2000" dirty="0"/>
                  <a:t>Decode the interpolated latent sample: </a:t>
                </a:r>
              </a:p>
              <a:p>
                <a:pPr marL="508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5080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ECBB332-740A-4FF9-A196-D2C4AC281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08A98-2FA2-4C93-A2C0-B98293EEF0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18B31-4065-4008-B134-687D2F69F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71" y="1841787"/>
            <a:ext cx="4274256" cy="427425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B7CF8D5-065E-455A-A6EF-A6F9BE5DC477}"/>
              </a:ext>
            </a:extLst>
          </p:cNvPr>
          <p:cNvGrpSpPr/>
          <p:nvPr/>
        </p:nvGrpSpPr>
        <p:grpSpPr>
          <a:xfrm>
            <a:off x="1095366" y="4660627"/>
            <a:ext cx="4743468" cy="1455416"/>
            <a:chOff x="1095366" y="4660627"/>
            <a:chExt cx="4743468" cy="145541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65373D-1256-4F2E-A32B-6122F7530B63}"/>
                </a:ext>
              </a:extLst>
            </p:cNvPr>
            <p:cNvSpPr/>
            <p:nvPr/>
          </p:nvSpPr>
          <p:spPr>
            <a:xfrm>
              <a:off x="2271674" y="4705967"/>
              <a:ext cx="2309442" cy="141007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57DFF65-AC07-4B33-BF7A-CB2574FC3AD3}"/>
                    </a:ext>
                  </a:extLst>
                </p:cNvPr>
                <p:cNvSpPr txBox="1"/>
                <p:nvPr/>
              </p:nvSpPr>
              <p:spPr>
                <a:xfrm>
                  <a:off x="5159975" y="5551356"/>
                  <a:ext cx="431528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nl-BE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57DFF65-AC07-4B33-BF7A-CB2574FC3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975" y="5551356"/>
                  <a:ext cx="431528" cy="4431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1FAF76-14F1-4579-925F-82845CEFC32A}"/>
                </a:ext>
              </a:extLst>
            </p:cNvPr>
            <p:cNvCxnSpPr>
              <a:cxnSpLocks/>
            </p:cNvCxnSpPr>
            <p:nvPr/>
          </p:nvCxnSpPr>
          <p:spPr>
            <a:xfrm>
              <a:off x="3426395" y="5446547"/>
              <a:ext cx="1735541" cy="3349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63B3C7-0D0B-436E-BB77-931513FD9A9B}"/>
                </a:ext>
              </a:extLst>
            </p:cNvPr>
            <p:cNvSpPr txBox="1"/>
            <p:nvPr/>
          </p:nvSpPr>
          <p:spPr>
            <a:xfrm>
              <a:off x="4626643" y="5145408"/>
              <a:ext cx="1212191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tx1"/>
                  </a:solidFill>
                </a:rPr>
                <a:t>Decoder</a:t>
              </a:r>
              <a:endParaRPr lang="nl-BE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2A41A5-6041-4F24-BB3B-CFCC33EDC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1247" y="5252936"/>
              <a:ext cx="1210362" cy="38722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DBDB61C-AF41-411D-92CF-AD434F3DD54F}"/>
                    </a:ext>
                  </a:extLst>
                </p:cNvPr>
                <p:cNvSpPr txBox="1"/>
                <p:nvPr/>
              </p:nvSpPr>
              <p:spPr>
                <a:xfrm>
                  <a:off x="1095366" y="4809738"/>
                  <a:ext cx="262892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nl-BE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DBDB61C-AF41-411D-92CF-AD434F3DD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366" y="4809738"/>
                  <a:ext cx="262892" cy="4431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0C505C-72FD-4A09-826A-550D894C4F4F}"/>
                    </a:ext>
                  </a:extLst>
                </p:cNvPr>
                <p:cNvSpPr txBox="1"/>
                <p:nvPr/>
              </p:nvSpPr>
              <p:spPr>
                <a:xfrm>
                  <a:off x="1095366" y="5664789"/>
                  <a:ext cx="343043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nl-BE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20C505C-72FD-4A09-826A-550D894C4F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366" y="5664789"/>
                  <a:ext cx="343043" cy="4431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049191E-C2D9-4E5B-BB9D-3E90698C6668}"/>
                </a:ext>
              </a:extLst>
            </p:cNvPr>
            <p:cNvCxnSpPr>
              <a:cxnSpLocks/>
            </p:cNvCxnSpPr>
            <p:nvPr/>
          </p:nvCxnSpPr>
          <p:spPr>
            <a:xfrm>
              <a:off x="1421009" y="5068111"/>
              <a:ext cx="2630600" cy="1848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EC4DC8D-BCB1-48E7-93D2-C0B23E13A43B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1438409" y="5651770"/>
              <a:ext cx="1354200" cy="2346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9BCDA2F-6998-474B-A5D2-88C0B407610E}"/>
                    </a:ext>
                  </a:extLst>
                </p:cNvPr>
                <p:cNvSpPr txBox="1"/>
                <p:nvPr/>
              </p:nvSpPr>
              <p:spPr>
                <a:xfrm>
                  <a:off x="3920163" y="4809673"/>
                  <a:ext cx="243656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nl-BE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9BCDA2F-6998-474B-A5D2-88C0B4076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0163" y="4809673"/>
                  <a:ext cx="243656" cy="4431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8017A33-5013-48EB-9C2C-FC92C5419C77}"/>
                    </a:ext>
                  </a:extLst>
                </p:cNvPr>
                <p:cNvSpPr txBox="1"/>
                <p:nvPr/>
              </p:nvSpPr>
              <p:spPr>
                <a:xfrm>
                  <a:off x="2705881" y="5595624"/>
                  <a:ext cx="323807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nl-BE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8017A33-5013-48EB-9C2C-FC92C5419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5881" y="5595624"/>
                  <a:ext cx="323807" cy="4431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9C583B-E2DC-4410-A22C-AB4B855197B7}"/>
                </a:ext>
              </a:extLst>
            </p:cNvPr>
            <p:cNvSpPr txBox="1"/>
            <p:nvPr/>
          </p:nvSpPr>
          <p:spPr>
            <a:xfrm>
              <a:off x="1347960" y="4660627"/>
              <a:ext cx="1212191" cy="427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dirty="0">
                  <a:solidFill>
                    <a:schemeClr val="tx1"/>
                  </a:solidFill>
                </a:rPr>
                <a:t>Encoder</a:t>
              </a:r>
              <a:endParaRPr lang="nl-BE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22A8402-517B-4351-A5E4-6C75788AD5A9}"/>
                    </a:ext>
                  </a:extLst>
                </p:cNvPr>
                <p:cNvSpPr txBox="1"/>
                <p:nvPr/>
              </p:nvSpPr>
              <p:spPr>
                <a:xfrm>
                  <a:off x="3285077" y="5359281"/>
                  <a:ext cx="412292" cy="4431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nl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22A8402-517B-4351-A5E4-6C75788AD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077" y="5359281"/>
                  <a:ext cx="412292" cy="4431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05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Generative Adversarial Networks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62FDD-3D5B-4343-B382-8DB196DC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DD02A9-AEA5-4AC5-AAF1-378AB4FB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619017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A GAN (Goodfellow et.al., 2014) consists of two networks: </a:t>
            </a:r>
          </a:p>
          <a:p>
            <a:r>
              <a:rPr lang="en-US" sz="2000" dirty="0"/>
              <a:t>Generator: generates samples from random noise</a:t>
            </a:r>
          </a:p>
          <a:p>
            <a:r>
              <a:rPr lang="en-US" sz="2000" dirty="0"/>
              <a:t>Discriminator: discriminates between real training samples and generated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34708-4BA3-44A6-A2D1-A8505883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17" y="2545161"/>
            <a:ext cx="5896668" cy="257158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168BE51-FD7E-4801-847F-90F18C0C9607}"/>
              </a:ext>
            </a:extLst>
          </p:cNvPr>
          <p:cNvSpPr txBox="1">
            <a:spLocks/>
          </p:cNvSpPr>
          <p:nvPr/>
        </p:nvSpPr>
        <p:spPr>
          <a:xfrm>
            <a:off x="838115" y="1841787"/>
            <a:ext cx="4414736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endParaRPr lang="en-US" sz="2000" dirty="0"/>
          </a:p>
          <a:p>
            <a:pPr marL="50800" indent="0">
              <a:buFont typeface="Arial"/>
              <a:buNone/>
            </a:pPr>
            <a:r>
              <a:rPr lang="en-US" sz="2000" dirty="0"/>
              <a:t>Training: </a:t>
            </a:r>
          </a:p>
          <a:p>
            <a:r>
              <a:rPr lang="en-US" sz="2000" dirty="0"/>
              <a:t>Generator: tries to fool the discriminator</a:t>
            </a:r>
          </a:p>
          <a:p>
            <a:r>
              <a:rPr lang="en-US" sz="2000" dirty="0"/>
              <a:t>Discriminator: tries to classify as good as possible</a:t>
            </a:r>
          </a:p>
        </p:txBody>
      </p:sp>
    </p:spTree>
    <p:extLst>
      <p:ext uri="{BB962C8B-B14F-4D97-AF65-F5344CB8AC3E}">
        <p14:creationId xmlns:p14="http://schemas.microsoft.com/office/powerpoint/2010/main" val="187283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DD98-9102-4979-AC1B-274502E9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6DD4CF-C70B-4492-8E4F-31EF8433DA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Loss function: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B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b="1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Generator: tries to fool the discriminator</a:t>
                </a:r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m:rPr>
                                    <m:nor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m:rPr>
                                    <m:nor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Ideally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Discriminator thinks that all generated samples are real</a:t>
                </a:r>
                <a:endParaRPr lang="en-US" sz="2000" dirty="0"/>
              </a:p>
              <a:p>
                <a:r>
                  <a:rPr lang="en-US" sz="2000" dirty="0"/>
                  <a:t>Discriminator: tries to classify as good as possible</a:t>
                </a:r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l-B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m:rPr>
                                    <m:nor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m:rPr>
                                    <m:nor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Ideally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>
                    <a:sym typeface="Wingdings" panose="05000000000000000000" pitchFamily="2" charset="2"/>
                  </a:rPr>
                  <a:t> Binary cross entropy loss (class 0: fake, class 1: real)</a:t>
                </a:r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6DD4CF-C70B-4492-8E4F-31EF8433D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638" b="-8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E2B5D-508A-41DF-9D15-39F2852A5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A825-A3A5-4A6E-8BA9-B3DF5CDE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219" y="2652165"/>
            <a:ext cx="3989962" cy="17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Generative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B839-FB17-425C-A062-F0487C4D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7E2E6F-AF36-409E-84D1-151AA5BC658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repeat: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    for each sample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: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sample noise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		# predict domain real sample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		# predict domain fake sample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backpropagate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𝐵𝐶𝐸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𝐵𝐶𝐸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 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update discriminator</a:t>
                </a:r>
              </a:p>
              <a:p>
                <a:pPr marL="50800" indent="0">
                  <a:buNone/>
                </a:pPr>
                <a:endParaRPr lang="en-US" sz="1800" dirty="0">
                  <a:latin typeface="Consolas" panose="020B0609020204030204" pitchFamily="49" charset="0"/>
                </a:endParaRP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1800" dirty="0">
                    <a:latin typeface="Consolas" panose="020B0609020204030204" pitchFamily="49" charset="0"/>
                  </a:rPr>
                  <a:t>		</a:t>
                </a: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# sample noise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		# predict domain fake sample</a:t>
                </a:r>
              </a:p>
              <a:p>
                <a:pPr marL="50800" indent="0">
                  <a:buNone/>
                </a:pPr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backpropagate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1800" dirty="0">
                    <a:latin typeface="Consolas" panose="020B0609020204030204" pitchFamily="49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latin typeface="Consolas" panose="020B0609020204030204" pitchFamily="49" charset="0"/>
                  </a:rPr>
                  <a:t>		 # update generator</a:t>
                </a:r>
              </a:p>
              <a:p>
                <a:pPr marL="50800" indent="0">
                  <a:buNone/>
                </a:pPr>
                <a:r>
                  <a:rPr lang="en-US" sz="1800" dirty="0">
                    <a:latin typeface="Consolas" panose="020B0609020204030204" pitchFamily="49" charset="0"/>
                  </a:rPr>
                  <a:t>until convergence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7E2E6F-AF36-409E-84D1-151AA5BC6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C1A72-0B27-4277-8FD6-FE91896427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7B3F0-2326-47C7-8E20-A8492730A625}"/>
              </a:ext>
            </a:extLst>
          </p:cNvPr>
          <p:cNvSpPr txBox="1"/>
          <p:nvPr/>
        </p:nvSpPr>
        <p:spPr>
          <a:xfrm>
            <a:off x="372939" y="4945956"/>
            <a:ext cx="138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Corbel" panose="020B0503020204020204" pitchFamily="34" charset="0"/>
              </a:rPr>
              <a:t>Train generator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7D64B-E1B7-404E-81F3-FDA5BA1F5658}"/>
              </a:ext>
            </a:extLst>
          </p:cNvPr>
          <p:cNvSpPr txBox="1"/>
          <p:nvPr/>
        </p:nvSpPr>
        <p:spPr>
          <a:xfrm>
            <a:off x="372939" y="3204706"/>
            <a:ext cx="138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  <a:latin typeface="Corbel" panose="020B0503020204020204" pitchFamily="34" charset="0"/>
              </a:rPr>
              <a:t>Train discriminator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D6C0C61-2DF5-42B2-9B98-45E27EFE9DAC}"/>
              </a:ext>
            </a:extLst>
          </p:cNvPr>
          <p:cNvSpPr/>
          <p:nvPr/>
        </p:nvSpPr>
        <p:spPr>
          <a:xfrm>
            <a:off x="1634247" y="2752928"/>
            <a:ext cx="252919" cy="1488333"/>
          </a:xfrm>
          <a:prstGeom prst="leftBrace">
            <a:avLst>
              <a:gd name="adj1" fmla="val 45994"/>
              <a:gd name="adj2" fmla="val 50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12A8277-445E-4D6C-B1FF-42CBC86BD664}"/>
              </a:ext>
            </a:extLst>
          </p:cNvPr>
          <p:cNvSpPr/>
          <p:nvPr/>
        </p:nvSpPr>
        <p:spPr>
          <a:xfrm>
            <a:off x="1634246" y="4679004"/>
            <a:ext cx="252919" cy="1118680"/>
          </a:xfrm>
          <a:prstGeom prst="leftBrace">
            <a:avLst>
              <a:gd name="adj1" fmla="val 45994"/>
              <a:gd name="adj2" fmla="val 50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7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11C8-CA7B-4FBA-98BF-2196B637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8D07-5F44-4FB3-BDA9-F6BC9C28C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Training: iteratively update discriminator &amp;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D910F-9747-4563-9CFD-A39D54D09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21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1ADEB-CBC8-4F1D-A82C-7238DDF5D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0" t="26218" r="10563" b="23256"/>
          <a:stretch/>
        </p:blipFill>
        <p:spPr>
          <a:xfrm>
            <a:off x="1298439" y="2597286"/>
            <a:ext cx="9595122" cy="36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9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C3A3-F3FF-4F47-826C-1FA09E00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F21F2F6-02EB-4FDD-B5AB-7E615B937CD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Sample generation: </a:t>
                </a:r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Sample from the latent distribution: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dirty="0"/>
              </a:p>
              <a:p>
                <a:pPr marL="565150" indent="-514350">
                  <a:buFont typeface="+mj-lt"/>
                  <a:buAutoNum type="arabicPeriod"/>
                </a:pPr>
                <a:r>
                  <a:rPr lang="en-US" dirty="0"/>
                  <a:t>Run the generator on this sample: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F21F2F6-02EB-4FDD-B5AB-7E615B937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3605E-2A39-4532-896B-0E80E3058A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D185C-3465-4341-AE1B-68E379E7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318" y="1841786"/>
            <a:ext cx="4514563" cy="45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13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B35B-AA71-453F-8F2F-00845C55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74A53-50C2-496C-B85A-3735DC45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There has been lots of research on GANs for the last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FAE1C-AE45-4AEC-8F11-5C490467BF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FA3F9E-6177-410E-B5ED-884B7FBA2B02}"/>
              </a:ext>
            </a:extLst>
          </p:cNvPr>
          <p:cNvGrpSpPr/>
          <p:nvPr/>
        </p:nvGrpSpPr>
        <p:grpSpPr>
          <a:xfrm>
            <a:off x="1409700" y="2489225"/>
            <a:ext cx="9372600" cy="3931637"/>
            <a:chOff x="1409700" y="2489225"/>
            <a:chExt cx="9372600" cy="39316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0E03C4-51C1-4895-AF3E-80B26BF28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74" t="13470" r="24576" b="49805"/>
            <a:stretch/>
          </p:blipFill>
          <p:spPr>
            <a:xfrm>
              <a:off x="1409700" y="2489225"/>
              <a:ext cx="9372600" cy="377791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506EA0-93DC-4A9F-97A8-37DA947CFD0C}"/>
                </a:ext>
              </a:extLst>
            </p:cNvPr>
            <p:cNvSpPr/>
            <p:nvPr/>
          </p:nvSpPr>
          <p:spPr>
            <a:xfrm>
              <a:off x="1750979" y="4824919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8A0FE2-622A-4E58-979A-5263E46ACD44}"/>
                </a:ext>
              </a:extLst>
            </p:cNvPr>
            <p:cNvSpPr/>
            <p:nvPr/>
          </p:nvSpPr>
          <p:spPr>
            <a:xfrm>
              <a:off x="3307171" y="4929945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94E9D6-5130-457E-95AE-2EE79DC91079}"/>
                </a:ext>
              </a:extLst>
            </p:cNvPr>
            <p:cNvSpPr/>
            <p:nvPr/>
          </p:nvSpPr>
          <p:spPr>
            <a:xfrm>
              <a:off x="4904999" y="4985425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7AAEC3-B852-4BA2-BE8B-32D40C75E90A}"/>
                </a:ext>
              </a:extLst>
            </p:cNvPr>
            <p:cNvSpPr/>
            <p:nvPr/>
          </p:nvSpPr>
          <p:spPr>
            <a:xfrm>
              <a:off x="6922154" y="5294956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134300-F93E-49DB-92E8-6AAA9055204E}"/>
                </a:ext>
              </a:extLst>
            </p:cNvPr>
            <p:cNvSpPr/>
            <p:nvPr/>
          </p:nvSpPr>
          <p:spPr>
            <a:xfrm>
              <a:off x="9220944" y="6015061"/>
              <a:ext cx="700391" cy="3210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B4AD0A-1677-4ADE-BD0E-ECE18B4297E4}"/>
                </a:ext>
              </a:extLst>
            </p:cNvPr>
            <p:cNvSpPr txBox="1"/>
            <p:nvPr/>
          </p:nvSpPr>
          <p:spPr>
            <a:xfrm>
              <a:off x="2840477" y="5097069"/>
              <a:ext cx="16337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Radford et.al., 2015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44FE6E-194D-41B9-8BCB-22B18C87E7E0}"/>
                </a:ext>
              </a:extLst>
            </p:cNvPr>
            <p:cNvSpPr txBox="1"/>
            <p:nvPr/>
          </p:nvSpPr>
          <p:spPr>
            <a:xfrm>
              <a:off x="4579255" y="5180398"/>
              <a:ext cx="1423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Liu et.al., 2016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5CDA4D-0E9A-4E4F-BA05-BED14A01ECEC}"/>
                </a:ext>
              </a:extLst>
            </p:cNvPr>
            <p:cNvSpPr txBox="1"/>
            <p:nvPr/>
          </p:nvSpPr>
          <p:spPr>
            <a:xfrm>
              <a:off x="6418591" y="5404340"/>
              <a:ext cx="1707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Karras</a:t>
              </a:r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 et.al., 2018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66C616-68A4-4563-8CED-366EB13856E2}"/>
                </a:ext>
              </a:extLst>
            </p:cNvPr>
            <p:cNvSpPr txBox="1"/>
            <p:nvPr/>
          </p:nvSpPr>
          <p:spPr>
            <a:xfrm>
              <a:off x="8716578" y="6082308"/>
              <a:ext cx="1709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Karras</a:t>
              </a:r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 et.al., 2019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228E9-3AD0-4E2B-9071-438CED002054}"/>
                </a:ext>
              </a:extLst>
            </p:cNvPr>
            <p:cNvSpPr txBox="1"/>
            <p:nvPr/>
          </p:nvSpPr>
          <p:spPr>
            <a:xfrm>
              <a:off x="1409700" y="4918788"/>
              <a:ext cx="13437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 panose="020B0503020204020204" pitchFamily="34" charset="0"/>
                </a:rPr>
                <a:t>Goodfellow et.al.,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14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100B-DBA0-4D81-9036-BCE01E76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0F01-A213-4E5F-824E-B89B7EB0B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Lots of challenges remain in GAN research: </a:t>
            </a:r>
          </a:p>
          <a:p>
            <a:r>
              <a:rPr lang="en-US" dirty="0"/>
              <a:t>Unstable optimization</a:t>
            </a:r>
          </a:p>
          <a:p>
            <a:r>
              <a:rPr lang="en-US" dirty="0"/>
              <a:t>Mode collapse</a:t>
            </a:r>
          </a:p>
          <a:p>
            <a:r>
              <a:rPr lang="en-US" dirty="0"/>
              <a:t>Evaluation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E0C44-C7AD-4E6D-B1E3-2E531F81A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A0F3A-9865-40D0-95B1-6DB8EE58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61" t="46803" r="33918" b="25244"/>
          <a:stretch/>
        </p:blipFill>
        <p:spPr>
          <a:xfrm>
            <a:off x="6715498" y="1690688"/>
            <a:ext cx="4638302" cy="2566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2438B0-89BF-4801-B37D-A5F96ABA5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7" t="49259" r="19839" b="23089"/>
          <a:stretch/>
        </p:blipFill>
        <p:spPr>
          <a:xfrm>
            <a:off x="3467100" y="4443191"/>
            <a:ext cx="6735049" cy="1823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8A13B-14DD-436C-8E35-94D011A04066}"/>
              </a:ext>
            </a:extLst>
          </p:cNvPr>
          <p:cNvSpPr txBox="1"/>
          <p:nvPr/>
        </p:nvSpPr>
        <p:spPr>
          <a:xfrm>
            <a:off x="7840254" y="6200358"/>
            <a:ext cx="188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rbel" panose="020B0503020204020204" pitchFamily="34" charset="0"/>
              </a:rPr>
              <a:t>Arjovsky</a:t>
            </a:r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 et.al., 2017</a:t>
            </a:r>
          </a:p>
        </p:txBody>
      </p:sp>
    </p:spTree>
    <p:extLst>
      <p:ext uri="{BB962C8B-B14F-4D97-AF65-F5344CB8AC3E}">
        <p14:creationId xmlns:p14="http://schemas.microsoft.com/office/powerpoint/2010/main" val="113224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Applications of </a:t>
            </a:r>
            <a:r>
              <a:rPr lang="nl-BE" dirty="0" err="1"/>
              <a:t>GANs</a:t>
            </a:r>
            <a:endParaRPr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181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2F06A7-8EBD-40D9-B97D-6D1D2FD8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Image-to-image translation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E60F8-A561-4AA2-A592-F5F09461D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9" t="25107" r="21849" b="21973"/>
          <a:stretch/>
        </p:blipFill>
        <p:spPr>
          <a:xfrm>
            <a:off x="1461235" y="1690688"/>
            <a:ext cx="9269529" cy="4496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C4B9FB-A26E-4612-89A9-37778B84268A}"/>
              </a:ext>
            </a:extLst>
          </p:cNvPr>
          <p:cNvSpPr txBox="1"/>
          <p:nvPr/>
        </p:nvSpPr>
        <p:spPr>
          <a:xfrm>
            <a:off x="7840254" y="6200358"/>
            <a:ext cx="188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Zhu et.al., 2017</a:t>
            </a:r>
          </a:p>
        </p:txBody>
      </p:sp>
    </p:spTree>
    <p:extLst>
      <p:ext uri="{BB962C8B-B14F-4D97-AF65-F5344CB8AC3E}">
        <p14:creationId xmlns:p14="http://schemas.microsoft.com/office/powerpoint/2010/main" val="1142829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2F06A7-8EBD-40D9-B97D-6D1D2FD8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Text-to-image 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4B9FB-A26E-4612-89A9-37778B84268A}"/>
              </a:ext>
            </a:extLst>
          </p:cNvPr>
          <p:cNvSpPr txBox="1"/>
          <p:nvPr/>
        </p:nvSpPr>
        <p:spPr>
          <a:xfrm>
            <a:off x="7840254" y="6200358"/>
            <a:ext cx="188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Zhang et.al., 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5BEBB-82B8-4610-945C-4CE317E3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40" y="1519136"/>
            <a:ext cx="7263320" cy="45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8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94D0-084B-4690-B722-BFB31458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inpainting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74A8D-40CE-4D96-AD10-D3A9038B2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BFA5B-A877-40A7-8397-8909379F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238" y="1341842"/>
            <a:ext cx="7827524" cy="5014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6D62C-8457-4287-88F6-254240FA2D66}"/>
              </a:ext>
            </a:extLst>
          </p:cNvPr>
          <p:cNvSpPr txBox="1"/>
          <p:nvPr/>
        </p:nvSpPr>
        <p:spPr>
          <a:xfrm>
            <a:off x="7840254" y="6356350"/>
            <a:ext cx="188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Pathak et.al., 2016</a:t>
            </a:r>
          </a:p>
        </p:txBody>
      </p:sp>
    </p:spTree>
    <p:extLst>
      <p:ext uri="{BB962C8B-B14F-4D97-AF65-F5344CB8AC3E}">
        <p14:creationId xmlns:p14="http://schemas.microsoft.com/office/powerpoint/2010/main" val="42158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3042-4E1E-4BB4-912D-3DAEF613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5B7AB-6E73-4D5F-9385-364450E22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000" dirty="0"/>
              <a:t>Generative models vs discriminative models</a:t>
            </a:r>
          </a:p>
          <a:p>
            <a:r>
              <a:rPr lang="en-US" sz="2000" dirty="0"/>
              <a:t>Variational autoencoders</a:t>
            </a:r>
          </a:p>
          <a:p>
            <a:pPr lvl="1"/>
            <a:r>
              <a:rPr lang="en-US" sz="1800" dirty="0"/>
              <a:t>Latent representation = distribution</a:t>
            </a:r>
          </a:p>
          <a:p>
            <a:pPr lvl="1"/>
            <a:r>
              <a:rPr lang="en-US" sz="1800" dirty="0" err="1"/>
              <a:t>Kullback</a:t>
            </a:r>
            <a:r>
              <a:rPr lang="en-US" sz="1800" dirty="0"/>
              <a:t> </a:t>
            </a:r>
            <a:r>
              <a:rPr lang="en-US" sz="1800" dirty="0" err="1"/>
              <a:t>Leibler</a:t>
            </a:r>
            <a:r>
              <a:rPr lang="en-US" sz="1800" dirty="0"/>
              <a:t> regularization</a:t>
            </a:r>
          </a:p>
          <a:p>
            <a:pPr lvl="1"/>
            <a:r>
              <a:rPr lang="en-US" sz="1800" dirty="0"/>
              <a:t>Realistic sample generation &amp; interpolation</a:t>
            </a:r>
          </a:p>
          <a:p>
            <a:r>
              <a:rPr lang="en-US" sz="2000" dirty="0"/>
              <a:t>Generative adversarial networks</a:t>
            </a:r>
          </a:p>
          <a:p>
            <a:pPr lvl="1"/>
            <a:r>
              <a:rPr lang="en-US" sz="1800" dirty="0"/>
              <a:t>Adversarial game</a:t>
            </a:r>
          </a:p>
          <a:p>
            <a:pPr lvl="1"/>
            <a:r>
              <a:rPr lang="en-US" sz="1800" dirty="0"/>
              <a:t>Generator</a:t>
            </a:r>
          </a:p>
          <a:p>
            <a:pPr lvl="1"/>
            <a:r>
              <a:rPr lang="en-US" sz="1800" dirty="0"/>
              <a:t>Discriminator</a:t>
            </a:r>
          </a:p>
          <a:p>
            <a:pPr lvl="1"/>
            <a:r>
              <a:rPr lang="en-US" sz="1800" dirty="0"/>
              <a:t>The current state-of-the-art in generative modelling</a:t>
            </a:r>
          </a:p>
          <a:p>
            <a:r>
              <a:rPr lang="en-US" sz="2200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4DD6D-2A2A-4DF7-813A-79B61AC37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929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Variational</a:t>
            </a:r>
            <a:r>
              <a:rPr lang="nl-BE" dirty="0"/>
              <a:t> </a:t>
            </a:r>
            <a:r>
              <a:rPr lang="nl-BE" dirty="0" err="1"/>
              <a:t>Autoencoders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Generative</a:t>
            </a:r>
            <a:r>
              <a:rPr lang="nl-BE" dirty="0"/>
              <a:t> </a:t>
            </a:r>
            <a:r>
              <a:rPr lang="nl-BE" dirty="0" err="1"/>
              <a:t>Adversarial</a:t>
            </a:r>
            <a:r>
              <a:rPr lang="nl-BE" dirty="0"/>
              <a:t> Networks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/>
              <a:t>Applications of </a:t>
            </a:r>
            <a:r>
              <a:rPr lang="nl-BE" dirty="0" err="1"/>
              <a:t>GANs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Download the sixth exercise assignment</a:t>
            </a:r>
          </a:p>
          <a:p>
            <a:r>
              <a:rPr lang="en-US" sz="2000" dirty="0"/>
              <a:t>Move to your break-out room</a:t>
            </a:r>
          </a:p>
          <a:p>
            <a:r>
              <a:rPr lang="en-US" sz="2000" dirty="0"/>
              <a:t>Open the notebook in Google </a:t>
            </a:r>
            <a:r>
              <a:rPr lang="en-US" sz="2000" dirty="0" err="1"/>
              <a:t>Colab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Go to </a:t>
            </a:r>
            <a:r>
              <a:rPr lang="en-US" sz="1800" dirty="0">
                <a:hlinkClick r:id="rId2"/>
              </a:rPr>
              <a:t>https://colab.research.google.com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File &gt; Upload notebook (&gt; log in if necessary) &gt; browse to the notebook</a:t>
            </a:r>
          </a:p>
          <a:p>
            <a:pPr lvl="1"/>
            <a:r>
              <a:rPr lang="en-US" sz="1800" dirty="0"/>
              <a:t>Make sure you are using a GPU: Runtime &gt; Change Runtime Type &gt; Select ‘GPU’</a:t>
            </a:r>
          </a:p>
          <a:p>
            <a:r>
              <a:rPr lang="en-US" sz="2000" dirty="0"/>
              <a:t>Try to solve the exercises</a:t>
            </a:r>
          </a:p>
          <a:p>
            <a:r>
              <a:rPr lang="en-US" sz="2000" dirty="0"/>
              <a:t>After every exercise we will come back to the main room and discuss the results</a:t>
            </a:r>
          </a:p>
          <a:p>
            <a:r>
              <a:rPr lang="en-US" sz="2000" dirty="0"/>
              <a:t>The complete solution notebook will be uploaded at the end of the session</a:t>
            </a:r>
          </a:p>
          <a:p>
            <a:r>
              <a:rPr lang="en-US" sz="2000" dirty="0"/>
              <a:t>Ask questions to the assistants in the break-out room!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buSzPts val="2000"/>
            </a:pPr>
            <a:r>
              <a:rPr lang="en-US" sz="1200" dirty="0" err="1"/>
              <a:t>Kingma</a:t>
            </a:r>
            <a:r>
              <a:rPr lang="en-US" sz="1200" dirty="0"/>
              <a:t>, D. P., &amp; Welling, M. (2014). Auto-Encoding Variational Bayes. International Conference on Learning Representations. </a:t>
            </a:r>
          </a:p>
          <a:p>
            <a:pPr lvl="0" indent="-355600">
              <a:buSzPts val="2000"/>
            </a:pPr>
            <a:r>
              <a:rPr lang="en-US" sz="1200" dirty="0"/>
              <a:t>Goodfellow, I., </a:t>
            </a:r>
            <a:r>
              <a:rPr lang="en-US" sz="1200" dirty="0" err="1"/>
              <a:t>Pouget</a:t>
            </a:r>
            <a:r>
              <a:rPr lang="en-US" sz="1200" dirty="0"/>
              <a:t>-Abadie, J., Mirza, M., Xu, B., </a:t>
            </a:r>
            <a:r>
              <a:rPr lang="en-US" sz="1200" dirty="0" err="1"/>
              <a:t>Warde</a:t>
            </a:r>
            <a:r>
              <a:rPr lang="en-US" sz="1200" dirty="0"/>
              <a:t>-Farley, D., </a:t>
            </a:r>
            <a:r>
              <a:rPr lang="en-US" sz="1200" dirty="0" err="1"/>
              <a:t>Ozair</a:t>
            </a:r>
            <a:r>
              <a:rPr lang="en-US" sz="1200" dirty="0"/>
              <a:t>, S., Courville, A., &amp; </a:t>
            </a:r>
            <a:r>
              <a:rPr lang="en-US" sz="1200" dirty="0" err="1"/>
              <a:t>Bengio</a:t>
            </a:r>
            <a:r>
              <a:rPr lang="en-US" sz="1200" dirty="0"/>
              <a:t>, Y. (2014). Generative Adversarial Nets. Neural Information Processing Systems, 2672–2680. </a:t>
            </a:r>
            <a:r>
              <a:rPr lang="en-US" sz="1200" dirty="0">
                <a:hlinkClick r:id="rId3"/>
              </a:rPr>
              <a:t>https://doi.org/10.1017/CBO9781139058452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Radford, A., Metz, L., &amp; </a:t>
            </a:r>
            <a:r>
              <a:rPr lang="en-US" sz="1200" dirty="0" err="1"/>
              <a:t>Chintala</a:t>
            </a:r>
            <a:r>
              <a:rPr lang="en-US" sz="1200" dirty="0"/>
              <a:t>, S. (2015). Unsupervised Representation Learning with Deep Convolutional Generative Adversarial Networks. International Conference on Learning Representations. </a:t>
            </a:r>
            <a:r>
              <a:rPr lang="en-US" sz="1200" dirty="0">
                <a:hlinkClick r:id="rId4"/>
              </a:rPr>
              <a:t>http://arxiv.org/abs/1511.06434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Liu, M.-Y., &amp; </a:t>
            </a:r>
            <a:r>
              <a:rPr lang="en-US" sz="1200" dirty="0" err="1"/>
              <a:t>Tuzel</a:t>
            </a:r>
            <a:r>
              <a:rPr lang="en-US" sz="1200" dirty="0"/>
              <a:t>, O. (2016). Coupled generative adversarial networks. Neural Information Processing Systems. </a:t>
            </a:r>
          </a:p>
          <a:p>
            <a:pPr lvl="0" indent="-355600">
              <a:buSzPts val="2000"/>
            </a:pPr>
            <a:r>
              <a:rPr lang="en-US" sz="1200" dirty="0" err="1"/>
              <a:t>Karras</a:t>
            </a:r>
            <a:r>
              <a:rPr lang="en-US" sz="1200" dirty="0"/>
              <a:t>, T., </a:t>
            </a:r>
            <a:r>
              <a:rPr lang="en-US" sz="1200" dirty="0" err="1"/>
              <a:t>Aila</a:t>
            </a:r>
            <a:r>
              <a:rPr lang="en-US" sz="1200" dirty="0"/>
              <a:t>, T., Laine, S., &amp; </a:t>
            </a:r>
            <a:r>
              <a:rPr lang="en-US" sz="1200" dirty="0" err="1"/>
              <a:t>Lehtinen</a:t>
            </a:r>
            <a:r>
              <a:rPr lang="en-US" sz="1200" dirty="0"/>
              <a:t>, J. (2018). Progressive growing of GANs for improved quality, stability, and variation. International Conference on Learning and Representations.</a:t>
            </a:r>
          </a:p>
          <a:p>
            <a:pPr lvl="0" indent="-355600">
              <a:buSzPts val="2000"/>
            </a:pPr>
            <a:r>
              <a:rPr lang="en-US" sz="1200" dirty="0" err="1"/>
              <a:t>Karras</a:t>
            </a:r>
            <a:r>
              <a:rPr lang="en-US" sz="1200" dirty="0"/>
              <a:t>, T., Laine, S., &amp; </a:t>
            </a:r>
            <a:r>
              <a:rPr lang="en-US" sz="1200" dirty="0" err="1"/>
              <a:t>Aila</a:t>
            </a:r>
            <a:r>
              <a:rPr lang="en-US" sz="1200" dirty="0"/>
              <a:t>, T. (2019). A style-based generator architecture for generative adversarial networks. IEEE Conference on Computer Vision and Pattern Recognition. </a:t>
            </a:r>
            <a:r>
              <a:rPr lang="en-US" sz="1200" dirty="0">
                <a:hlinkClick r:id="rId5"/>
              </a:rPr>
              <a:t>https://doi.org/10.1109/CVPR.2019.00453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 err="1"/>
              <a:t>Arjovsky</a:t>
            </a:r>
            <a:r>
              <a:rPr lang="en-US" sz="1200" dirty="0"/>
              <a:t>, M., </a:t>
            </a:r>
            <a:r>
              <a:rPr lang="en-US" sz="1200" dirty="0" err="1"/>
              <a:t>Chintala</a:t>
            </a:r>
            <a:r>
              <a:rPr lang="en-US" sz="1200" dirty="0"/>
              <a:t>, S., &amp; </a:t>
            </a:r>
            <a:r>
              <a:rPr lang="en-US" sz="1200" dirty="0" err="1"/>
              <a:t>Bottou</a:t>
            </a:r>
            <a:r>
              <a:rPr lang="en-US" sz="1200" dirty="0"/>
              <a:t>, L. (2017). Wasserstein generative adversarial networks. International Conference on Machine Learning, 214–223. </a:t>
            </a:r>
            <a:r>
              <a:rPr lang="en-US" sz="1200" dirty="0">
                <a:hlinkClick r:id="rId6"/>
              </a:rPr>
              <a:t>https://doi.org/10.2507/daaam.scibook.2010.27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Zhu, J. Y., Park, T., Isola, P., &amp; </a:t>
            </a:r>
            <a:r>
              <a:rPr lang="en-US" sz="1200" dirty="0" err="1"/>
              <a:t>Efros</a:t>
            </a:r>
            <a:r>
              <a:rPr lang="en-US" sz="1200" dirty="0"/>
              <a:t>, A. A. (2017). Unpaired Image-to-Image Translation Using Cycle-Consistent Adversarial Networks. Proceedings of the IEEE International Conference on Computer Vision. </a:t>
            </a:r>
            <a:r>
              <a:rPr lang="en-US" sz="1200" dirty="0">
                <a:hlinkClick r:id="rId7"/>
              </a:rPr>
              <a:t>https://doi.org/10.1109/ICCV.2017.244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Zhang, H., Xu, T., Li, H., Zhang, S., Wang, X., Huang, X., &amp; Metaxas, D. (2017). </a:t>
            </a:r>
            <a:r>
              <a:rPr lang="en-US" sz="1200" dirty="0" err="1"/>
              <a:t>StackGAN</a:t>
            </a:r>
            <a:r>
              <a:rPr lang="en-US" sz="1200" dirty="0"/>
              <a:t>: Text to Photo-Realistic Image Synthesis with Stacked Generative Adversarial Networks. Proceedings of the IEEE International Conference on Computer Vision. </a:t>
            </a:r>
            <a:r>
              <a:rPr lang="en-US" sz="1200" dirty="0">
                <a:hlinkClick r:id="rId8"/>
              </a:rPr>
              <a:t>https://doi.org/10.1109/ICCV.2017.629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r>
              <a:rPr lang="en-US" sz="1200" dirty="0"/>
              <a:t>Pathak, D., </a:t>
            </a:r>
            <a:r>
              <a:rPr lang="en-US" sz="1200" dirty="0" err="1"/>
              <a:t>Krahenbuhl</a:t>
            </a:r>
            <a:r>
              <a:rPr lang="en-US" sz="1200" dirty="0"/>
              <a:t>, P., Donahue, J., Darrell, T., &amp; </a:t>
            </a:r>
            <a:r>
              <a:rPr lang="en-US" sz="1200" dirty="0" err="1"/>
              <a:t>Efros</a:t>
            </a:r>
            <a:r>
              <a:rPr lang="en-US" sz="1200" dirty="0"/>
              <a:t>, A. A. (2016). Context Encoders: Feature Learning by Inpainting. IEEE Conference on Computer Vision and Pattern Recognition. </a:t>
            </a:r>
            <a:r>
              <a:rPr lang="en-US" sz="1200" dirty="0">
                <a:hlinkClick r:id="rId9"/>
              </a:rPr>
              <a:t>https://doi.org/10.1109/CVPR.2016.278</a:t>
            </a:r>
            <a:r>
              <a:rPr lang="en-US" sz="1200" dirty="0"/>
              <a:t> </a:t>
            </a:r>
            <a:endParaRPr sz="1200" dirty="0"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F2718-3E19-41B6-9F72-464E5985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2A7C5F-E0CB-4FCB-B347-681CE4F10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Most machine learning applications focus on discriminative modelling: </a:t>
            </a:r>
          </a:p>
          <a:p>
            <a:r>
              <a:rPr lang="en-US" sz="2400" dirty="0"/>
              <a:t>Classification</a:t>
            </a:r>
          </a:p>
          <a:p>
            <a:r>
              <a:rPr lang="en-US" sz="2400" dirty="0"/>
              <a:t>Regression</a:t>
            </a:r>
          </a:p>
          <a:p>
            <a:r>
              <a:rPr lang="en-US" sz="2400" dirty="0"/>
              <a:t>Clustering</a:t>
            </a:r>
          </a:p>
          <a:p>
            <a:endParaRPr lang="en-US" sz="2400" dirty="0"/>
          </a:p>
          <a:p>
            <a:pPr marL="50800" indent="0">
              <a:buNone/>
            </a:pPr>
            <a:r>
              <a:rPr lang="en-US" sz="2400" dirty="0"/>
              <a:t>In this section, we will focus on generative models</a:t>
            </a:r>
          </a:p>
        </p:txBody>
      </p:sp>
      <p:pic>
        <p:nvPicPr>
          <p:cNvPr id="8" name="Google Shape;189;p19">
            <a:extLst>
              <a:ext uri="{FF2B5EF4-FFF2-40B4-BE49-F238E27FC236}">
                <a16:creationId xmlns:a16="http://schemas.microsoft.com/office/drawing/2014/main" id="{4BDFDF84-E9AC-467F-9A7C-9B9E34821D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4407" t="15265" r="7715" b="15410"/>
          <a:stretch/>
        </p:blipFill>
        <p:spPr>
          <a:xfrm>
            <a:off x="7565353" y="4491539"/>
            <a:ext cx="2442777" cy="17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5;p19">
            <a:extLst>
              <a:ext uri="{FF2B5EF4-FFF2-40B4-BE49-F238E27FC236}">
                <a16:creationId xmlns:a16="http://schemas.microsoft.com/office/drawing/2014/main" id="{8CFDFAF6-1BB0-4201-9F6C-6E46E541D9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470" t="15355" r="54917" b="15320"/>
          <a:stretch/>
        </p:blipFill>
        <p:spPr>
          <a:xfrm>
            <a:off x="6096000" y="2205773"/>
            <a:ext cx="2554514" cy="177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FAD0F-BFFD-4AF6-8454-8A3E7B1F8518}"/>
              </a:ext>
            </a:extLst>
          </p:cNvPr>
          <p:cNvGrpSpPr/>
          <p:nvPr/>
        </p:nvGrpSpPr>
        <p:grpSpPr>
          <a:xfrm>
            <a:off x="8914897" y="2204851"/>
            <a:ext cx="2554514" cy="1772525"/>
            <a:chOff x="7977312" y="3204217"/>
            <a:chExt cx="2554514" cy="17725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957F93C-2D80-4DEC-8403-EEDDB7387E27}"/>
                </a:ext>
              </a:extLst>
            </p:cNvPr>
            <p:cNvGrpSpPr/>
            <p:nvPr/>
          </p:nvGrpSpPr>
          <p:grpSpPr>
            <a:xfrm>
              <a:off x="7977312" y="3204217"/>
              <a:ext cx="2554514" cy="1772525"/>
              <a:chOff x="7977312" y="3204217"/>
              <a:chExt cx="2554514" cy="1772525"/>
            </a:xfrm>
          </p:grpSpPr>
          <p:pic>
            <p:nvPicPr>
              <p:cNvPr id="9" name="Google Shape;185;p19">
                <a:extLst>
                  <a:ext uri="{FF2B5EF4-FFF2-40B4-BE49-F238E27FC236}">
                    <a16:creationId xmlns:a16="http://schemas.microsoft.com/office/drawing/2014/main" id="{3547FD05-1C11-4BFD-ADFA-1EB11CFDC06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5470" t="15355" r="54917" b="15320"/>
              <a:stretch/>
            </p:blipFill>
            <p:spPr>
              <a:xfrm>
                <a:off x="7977312" y="3204217"/>
                <a:ext cx="2554514" cy="1772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BB2D21-02A8-41BF-B221-FA5727DEDC74}"/>
                  </a:ext>
                </a:extLst>
              </p:cNvPr>
              <p:cNvSpPr/>
              <p:nvPr/>
            </p:nvSpPr>
            <p:spPr>
              <a:xfrm>
                <a:off x="8178800" y="3251200"/>
                <a:ext cx="2235200" cy="15716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58C171-828E-404D-BE17-CBE12DD1772F}"/>
                </a:ext>
              </a:extLst>
            </p:cNvPr>
            <p:cNvCxnSpPr/>
            <p:nvPr/>
          </p:nvCxnSpPr>
          <p:spPr>
            <a:xfrm flipV="1">
              <a:off x="8178800" y="3610168"/>
              <a:ext cx="2074177" cy="733350"/>
            </a:xfrm>
            <a:prstGeom prst="line">
              <a:avLst/>
            </a:prstGeom>
            <a:ln w="12700">
              <a:solidFill>
                <a:srgbClr val="00000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86ADA01-FF70-4D4F-A147-A052F12A0FB5}"/>
                </a:ext>
              </a:extLst>
            </p:cNvPr>
            <p:cNvGrpSpPr/>
            <p:nvPr/>
          </p:nvGrpSpPr>
          <p:grpSpPr>
            <a:xfrm>
              <a:off x="8245474" y="3451418"/>
              <a:ext cx="2172604" cy="1128296"/>
              <a:chOff x="8245474" y="3451418"/>
              <a:chExt cx="2172604" cy="1128296"/>
            </a:xfrm>
          </p:grpSpPr>
          <p:pic>
            <p:nvPicPr>
              <p:cNvPr id="11" name="Google Shape;185;p19">
                <a:extLst>
                  <a:ext uri="{FF2B5EF4-FFF2-40B4-BE49-F238E27FC236}">
                    <a16:creationId xmlns:a16="http://schemas.microsoft.com/office/drawing/2014/main" id="{741E2CAC-DD8C-4F84-B48C-43B795FD1BF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8245474" y="4420964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85;p19">
                <a:extLst>
                  <a:ext uri="{FF2B5EF4-FFF2-40B4-BE49-F238E27FC236}">
                    <a16:creationId xmlns:a16="http://schemas.microsoft.com/office/drawing/2014/main" id="{20421298-0F95-4CEE-84D2-3C15D5686C16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8661399" y="4238061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85;p19">
                <a:extLst>
                  <a:ext uri="{FF2B5EF4-FFF2-40B4-BE49-F238E27FC236}">
                    <a16:creationId xmlns:a16="http://schemas.microsoft.com/office/drawing/2014/main" id="{D27B81F5-7F75-41E5-8813-01B72BF1BE78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 rot="20700000">
                <a:off x="8826950" y="3897469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85;p19">
                <a:extLst>
                  <a:ext uri="{FF2B5EF4-FFF2-40B4-BE49-F238E27FC236}">
                    <a16:creationId xmlns:a16="http://schemas.microsoft.com/office/drawing/2014/main" id="{245EBA24-452D-444B-AAB0-E173845775B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172018" y="4106207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85;p19">
                <a:extLst>
                  <a:ext uri="{FF2B5EF4-FFF2-40B4-BE49-F238E27FC236}">
                    <a16:creationId xmlns:a16="http://schemas.microsoft.com/office/drawing/2014/main" id="{7722DDF5-850B-458D-BFD8-37FF782583D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070545" y="3727406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5;p19">
                <a:extLst>
                  <a:ext uri="{FF2B5EF4-FFF2-40B4-BE49-F238E27FC236}">
                    <a16:creationId xmlns:a16="http://schemas.microsoft.com/office/drawing/2014/main" id="{0C50D1E9-2A8C-431C-83FE-DBA94F03A92F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8410575" y="3909107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85;p19">
                <a:extLst>
                  <a:ext uri="{FF2B5EF4-FFF2-40B4-BE49-F238E27FC236}">
                    <a16:creationId xmlns:a16="http://schemas.microsoft.com/office/drawing/2014/main" id="{2CB0E9BE-FC33-442A-BE49-F910BCA6E70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616011" y="3451418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185;p19">
                <a:extLst>
                  <a:ext uri="{FF2B5EF4-FFF2-40B4-BE49-F238E27FC236}">
                    <a16:creationId xmlns:a16="http://schemas.microsoft.com/office/drawing/2014/main" id="{D3BC3ADB-70DB-4BBF-ABE7-B8ACFCC37BC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837054" y="3933783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185;p19">
                <a:extLst>
                  <a:ext uri="{FF2B5EF4-FFF2-40B4-BE49-F238E27FC236}">
                    <a16:creationId xmlns:a16="http://schemas.microsoft.com/office/drawing/2014/main" id="{A4490653-9A81-4D81-BC7B-1B90DF23866E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463992" y="3906950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85;p19">
                <a:extLst>
                  <a:ext uri="{FF2B5EF4-FFF2-40B4-BE49-F238E27FC236}">
                    <a16:creationId xmlns:a16="http://schemas.microsoft.com/office/drawing/2014/main" id="{C1C060BC-D4A7-4999-98B8-9BE1368DA74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9860483" y="3530793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185;p19">
                <a:extLst>
                  <a:ext uri="{FF2B5EF4-FFF2-40B4-BE49-F238E27FC236}">
                    <a16:creationId xmlns:a16="http://schemas.microsoft.com/office/drawing/2014/main" id="{C3D4BC0C-1503-4543-A527-29AF5D9D568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12287" t="35570" r="85153" b="58221"/>
              <a:stretch/>
            </p:blipFill>
            <p:spPr>
              <a:xfrm>
                <a:off x="10252977" y="3806781"/>
                <a:ext cx="165101" cy="158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4075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117-528A-44AB-899F-8B56A0D6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8D676-4F99-49D9-8C4E-E047B74A6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000" dirty="0"/>
              <a:t>Discriminative models: </a:t>
            </a:r>
          </a:p>
          <a:p>
            <a:r>
              <a:rPr lang="en-US" sz="2000" dirty="0"/>
              <a:t>Consider </a:t>
            </a:r>
            <a:r>
              <a:rPr lang="en-US" sz="2000" b="1" dirty="0"/>
              <a:t>labeled</a:t>
            </a:r>
            <a:r>
              <a:rPr lang="en-US" sz="2000" dirty="0"/>
              <a:t> data (class labels or cluster labels)</a:t>
            </a:r>
          </a:p>
          <a:p>
            <a:pPr lvl="1"/>
            <a:r>
              <a:rPr lang="en-US" sz="1800" dirty="0"/>
              <a:t>Images &amp; object labels</a:t>
            </a:r>
          </a:p>
          <a:p>
            <a:pPr lvl="1"/>
            <a:r>
              <a:rPr lang="en-US" sz="1800" dirty="0"/>
              <a:t>Protein sequences &amp; secondary structure</a:t>
            </a:r>
          </a:p>
          <a:p>
            <a:pPr lvl="1"/>
            <a:r>
              <a:rPr lang="en-US" sz="1800" dirty="0"/>
              <a:t>Single-cell data &amp; cell types</a:t>
            </a:r>
          </a:p>
          <a:p>
            <a:r>
              <a:rPr lang="en-US" sz="2000" dirty="0"/>
              <a:t>Find a model that can predict these labels</a:t>
            </a:r>
          </a:p>
          <a:p>
            <a:r>
              <a:rPr lang="en-US" sz="2000" b="1" dirty="0"/>
              <a:t>Discriminate</a:t>
            </a:r>
            <a:r>
              <a:rPr lang="en-US" sz="2000" dirty="0"/>
              <a:t> between (discrete or continuous) classes or clusters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5A5D77-BC1F-411A-BC4B-99D1EF5E19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000" dirty="0"/>
              <a:t>Generative models: </a:t>
            </a:r>
          </a:p>
          <a:p>
            <a:r>
              <a:rPr lang="en-US" sz="2000" dirty="0"/>
              <a:t>Consider </a:t>
            </a:r>
            <a:r>
              <a:rPr lang="en-US" sz="2000" b="1" dirty="0"/>
              <a:t>unlabeled</a:t>
            </a:r>
            <a:r>
              <a:rPr lang="en-US" sz="2000" dirty="0"/>
              <a:t> data</a:t>
            </a:r>
          </a:p>
          <a:p>
            <a:pPr lvl="1"/>
            <a:r>
              <a:rPr lang="en-US" sz="1800" dirty="0"/>
              <a:t>Only images</a:t>
            </a:r>
          </a:p>
          <a:p>
            <a:pPr lvl="1"/>
            <a:r>
              <a:rPr lang="en-US" sz="1800" dirty="0"/>
              <a:t>Only protein sequences</a:t>
            </a:r>
          </a:p>
          <a:p>
            <a:pPr lvl="1"/>
            <a:r>
              <a:rPr lang="en-US" sz="1800" dirty="0"/>
              <a:t>Only single-cell data</a:t>
            </a:r>
          </a:p>
          <a:p>
            <a:r>
              <a:rPr lang="en-US" sz="2000" dirty="0"/>
              <a:t>Find a model that can </a:t>
            </a:r>
            <a:r>
              <a:rPr lang="en-US" sz="2000" b="1" dirty="0"/>
              <a:t>generate</a:t>
            </a:r>
            <a:r>
              <a:rPr lang="en-US" sz="2000" dirty="0"/>
              <a:t> similar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3DD2-9DA9-4034-8487-DD9195ADC0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12934-9A1B-403D-AAD2-B71592B77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48"/>
          <a:stretch/>
        </p:blipFill>
        <p:spPr>
          <a:xfrm>
            <a:off x="1155700" y="5041484"/>
            <a:ext cx="4546600" cy="131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334B3-F1D5-4C58-A9D7-2EA6117D5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79"/>
          <a:stretch/>
        </p:blipFill>
        <p:spPr>
          <a:xfrm>
            <a:off x="6489702" y="5041484"/>
            <a:ext cx="4546600" cy="12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8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969201-5D16-400B-90B1-AC85B677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CAD1FD-3BBF-4477-BE7E-CD08A1A03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Why would we bother generating data?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87A6A-0F6C-4475-960B-E1AD2A305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BAF324-91DA-465A-9D55-C1CE14E45C70}"/>
              </a:ext>
            </a:extLst>
          </p:cNvPr>
          <p:cNvGrpSpPr/>
          <p:nvPr/>
        </p:nvGrpSpPr>
        <p:grpSpPr>
          <a:xfrm>
            <a:off x="704908" y="2885271"/>
            <a:ext cx="2872720" cy="2424574"/>
            <a:chOff x="463867" y="2762792"/>
            <a:chExt cx="4379067" cy="369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45D000-EAE8-435D-8D66-54DFE7B0B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67" y="2762792"/>
              <a:ext cx="4379067" cy="308230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4404EC-8053-4A39-B751-6D0B12F29551}"/>
                </a:ext>
              </a:extLst>
            </p:cNvPr>
            <p:cNvSpPr txBox="1"/>
            <p:nvPr/>
          </p:nvSpPr>
          <p:spPr>
            <a:xfrm>
              <a:off x="1115434" y="5845096"/>
              <a:ext cx="2876556" cy="613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Image 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restoration</a:t>
              </a:r>
              <a:endParaRPr lang="nl-BE" sz="18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AF9DB5-9A00-42F5-A256-E3B5A5D9AFE7}"/>
              </a:ext>
            </a:extLst>
          </p:cNvPr>
          <p:cNvGrpSpPr/>
          <p:nvPr/>
        </p:nvGrpSpPr>
        <p:grpSpPr>
          <a:xfrm>
            <a:off x="3766713" y="2968873"/>
            <a:ext cx="3430030" cy="3605771"/>
            <a:chOff x="3856283" y="2968873"/>
            <a:chExt cx="3430030" cy="36057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A11ED2-9538-4433-B3E8-8701D9C11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6283" y="3685796"/>
              <a:ext cx="3430030" cy="288884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B88C27-ADBA-41BA-8F49-6465E899821C}"/>
                </a:ext>
              </a:extLst>
            </p:cNvPr>
            <p:cNvSpPr txBox="1"/>
            <p:nvPr/>
          </p:nvSpPr>
          <p:spPr>
            <a:xfrm>
              <a:off x="4568543" y="2968873"/>
              <a:ext cx="2005515" cy="734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Image-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to</a:t>
              </a: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-image 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translation</a:t>
              </a:r>
              <a:endParaRPr lang="nl-BE" sz="18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ED0842-9544-460D-97EC-99E4809CFD6F}"/>
              </a:ext>
            </a:extLst>
          </p:cNvPr>
          <p:cNvGrpSpPr/>
          <p:nvPr/>
        </p:nvGrpSpPr>
        <p:grpSpPr>
          <a:xfrm>
            <a:off x="7398732" y="2611888"/>
            <a:ext cx="4373510" cy="3054873"/>
            <a:chOff x="7286313" y="2456245"/>
            <a:chExt cx="4373510" cy="30548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7B807F-666D-4BB8-A29B-E1735105E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313" y="2456245"/>
              <a:ext cx="4373510" cy="27334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96D08B-04E1-4350-A373-E05F36003825}"/>
                </a:ext>
              </a:extLst>
            </p:cNvPr>
            <p:cNvSpPr txBox="1"/>
            <p:nvPr/>
          </p:nvSpPr>
          <p:spPr>
            <a:xfrm>
              <a:off x="8223074" y="5108572"/>
              <a:ext cx="2816318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Text</a:t>
              </a: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-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to</a:t>
              </a:r>
              <a:r>
                <a:rPr lang="nl-BE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-image </a:t>
              </a:r>
              <a:r>
                <a:rPr lang="nl-BE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translation</a:t>
              </a:r>
              <a:endParaRPr lang="nl-BE" sz="18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938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2142-CC08-4AB9-9681-BE9832AF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B9901-8169-4E45-AEBE-18844D75D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Generative models: </a:t>
            </a:r>
          </a:p>
          <a:p>
            <a:r>
              <a:rPr lang="en-US" dirty="0"/>
              <a:t>Variational Autoencoder (VAE)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Generative Adversarial Networks (GAN)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F392-97CB-4DCE-93A6-9FE0A053B1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A018E7-10A2-4349-8509-2124B8AA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29" y="2002017"/>
            <a:ext cx="5257800" cy="1673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CB85D-C6F0-47DC-99B1-0319A7CC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829" y="3823070"/>
            <a:ext cx="5257800" cy="22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Variational Autoencoders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1414</Words>
  <Application>Microsoft Office PowerPoint</Application>
  <PresentationFormat>Widescreen</PresentationFormat>
  <Paragraphs>235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Wingdings</vt:lpstr>
      <vt:lpstr>Corbel</vt:lpstr>
      <vt:lpstr>Cambria Math</vt:lpstr>
      <vt:lpstr>Consolas</vt:lpstr>
      <vt:lpstr>Arial</vt:lpstr>
      <vt:lpstr>Calibri</vt:lpstr>
      <vt:lpstr>VIB_templates</vt:lpstr>
      <vt:lpstr>Deep Learning for Biology</vt:lpstr>
      <vt:lpstr>Generative Neural Networks</vt:lpstr>
      <vt:lpstr>Overview</vt:lpstr>
      <vt:lpstr>Introduction</vt:lpstr>
      <vt:lpstr>Introduction</vt:lpstr>
      <vt:lpstr>Introduction</vt:lpstr>
      <vt:lpstr>Introduction</vt:lpstr>
      <vt:lpstr>Introduction</vt:lpstr>
      <vt:lpstr>Variational Autoencoders</vt:lpstr>
      <vt:lpstr>Variational autoencoder (VAE)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Generative Adversarial Networks</vt:lpstr>
      <vt:lpstr>Generative adversarial network (GAN)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Applications of GANs</vt:lpstr>
      <vt:lpstr>Image-to-image translation</vt:lpstr>
      <vt:lpstr>Text-to-image translation</vt:lpstr>
      <vt:lpstr>Photo inpainting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31</cp:revision>
  <dcterms:modified xsi:type="dcterms:W3CDTF">2020-12-15T14:51:06Z</dcterms:modified>
</cp:coreProperties>
</file>